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58" r:id="rId4"/>
    <p:sldId id="260" r:id="rId5"/>
    <p:sldId id="261" r:id="rId6"/>
    <p:sldId id="262" r:id="rId7"/>
    <p:sldId id="264" r:id="rId8"/>
    <p:sldId id="273" r:id="rId9"/>
    <p:sldId id="274" r:id="rId10"/>
    <p:sldId id="275" r:id="rId11"/>
    <p:sldId id="276" r:id="rId12"/>
    <p:sldId id="277" r:id="rId13"/>
    <p:sldId id="278" r:id="rId14"/>
    <p:sldId id="265" r:id="rId15"/>
    <p:sldId id="268" r:id="rId16"/>
    <p:sldId id="266" r:id="rId17"/>
    <p:sldId id="267" r:id="rId18"/>
    <p:sldId id="272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3622"/>
  </p:normalViewPr>
  <p:slideViewPr>
    <p:cSldViewPr snapToGrid="0" snapToObjects="1">
      <p:cViewPr varScale="1">
        <p:scale>
          <a:sx n="108" d="100"/>
          <a:sy n="108" d="100"/>
        </p:scale>
        <p:origin x="1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1B75A-FAA7-C44A-8589-7C9B887B6AC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BE63F-8338-804B-8088-5D0C8F48C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RED</a:t>
            </a:r>
          </a:p>
          <a:p>
            <a:pPr marL="228600" indent="-228600">
              <a:buAutoNum type="alphaUcPeriod"/>
            </a:pPr>
            <a:r>
              <a:rPr lang="en-US" dirty="0"/>
              <a:t>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best these are YELLOW lines</a:t>
            </a:r>
          </a:p>
          <a:p>
            <a:pPr marL="228600" indent="-228600">
              <a:buAutoNum type="alphaUcPeriod"/>
            </a:pPr>
            <a:r>
              <a:rPr lang="en-US" dirty="0"/>
              <a:t>RED, &gt;50% cloud</a:t>
            </a:r>
          </a:p>
          <a:p>
            <a:pPr marL="228600" indent="-228600">
              <a:buAutoNum type="alphaUcPeriod"/>
            </a:pPr>
            <a:r>
              <a:rPr lang="en-US" dirty="0"/>
              <a:t>Yellow/Red – 30% cloud cover, large section usable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8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Yellow/red – 50% cloud</a:t>
            </a:r>
          </a:p>
          <a:p>
            <a:pPr marL="228600" indent="-228600">
              <a:buAutoNum type="alphaUcPeriod"/>
            </a:pPr>
            <a:r>
              <a:rPr lang="en-US" dirty="0"/>
              <a:t>Yellow/red – 50+%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3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Yellow/green – 20% cloud cover, largely usable</a:t>
            </a:r>
          </a:p>
          <a:p>
            <a:pPr marL="228600" indent="-228600">
              <a:buAutoNum type="alphaUcPeriod"/>
            </a:pPr>
            <a:r>
              <a:rPr lang="en-US" dirty="0"/>
              <a:t>Yellow – 30% cloud cover, largely usable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23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7/19/19</a:t>
            </a:r>
          </a:p>
          <a:p>
            <a:pPr marL="228600" indent="-228600">
              <a:buAutoNum type="alphaUcPeriod"/>
            </a:pPr>
            <a:r>
              <a:rPr lang="en-US" dirty="0"/>
              <a:t>Yellow based on log info</a:t>
            </a:r>
          </a:p>
          <a:p>
            <a:pPr marL="228600" indent="-228600">
              <a:buAutoNum type="alphaUcPeriod"/>
            </a:pPr>
            <a:r>
              <a:rPr lang="en-US" dirty="0"/>
              <a:t>Yellow – 20% clouds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6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7/19/19 Review</a:t>
            </a:r>
          </a:p>
          <a:p>
            <a:pPr marL="228600" indent="-228600">
              <a:buAutoNum type="alphaUcPeriod"/>
            </a:pPr>
            <a:r>
              <a:rPr lang="en-US" dirty="0"/>
              <a:t>Yellow – 20% cloud</a:t>
            </a:r>
          </a:p>
          <a:p>
            <a:pPr marL="228600" indent="-228600">
              <a:buAutoNum type="alphaUcPeriod"/>
            </a:pPr>
            <a:r>
              <a:rPr lang="en-US" dirty="0"/>
              <a:t>Yellow – 20%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9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7/19/19</a:t>
            </a:r>
          </a:p>
          <a:p>
            <a:r>
              <a:rPr lang="en-US" dirty="0"/>
              <a:t>A. Yellow – 20% scattered cloud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BE63F-8338-804B-8088-5D0C8F48CB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83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6CA-5E8D-BC4E-B981-9E4C8DB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E764E0-47A2-3548-B93C-C20105114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A8C1-1D18-234F-8612-3BAD4105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DD7DA-B883-5743-96A3-5DC2BA58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FF93F-952F-4C47-9143-2DED6253F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6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D58-5675-A745-81F9-7D1532B2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2F595-EE1B-9C4A-B750-1C3175E8B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800DC-905D-A949-A851-60A076DD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B18B7-C430-3846-8277-0ABE9E4A8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EF04-556D-E741-9D6E-4F24B85B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B67C83-D2B1-CC46-A0E7-5AC0F287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191117-15D1-9F4E-AB12-71E0DD581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BFD95-E9AE-2D43-9788-634B1183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7A0E-59D4-7243-ADB4-DC801F09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4A01E-9A01-EA4E-B2B7-F44FEDE0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5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1D56-7C37-B34A-B38C-F4CA7DB5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CAE3C-E2FA-684A-BF97-5D4CFC609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4B9DC-5CCE-984A-9619-8308D0A61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119FE-980B-7D41-8176-41553B5C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4524E-18CF-2D40-9354-92BB0FFE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AVIRIS-NG/Summer 2019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6FE377-A016-6142-8BD3-B20A8069891F}"/>
              </a:ext>
            </a:extLst>
          </p:cNvPr>
          <p:cNvCxnSpPr>
            <a:cxnSpLocks/>
          </p:cNvCxnSpPr>
          <p:nvPr userDrawn="1"/>
        </p:nvCxnSpPr>
        <p:spPr>
          <a:xfrm>
            <a:off x="0" y="1255594"/>
            <a:ext cx="1219200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0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32BA-27F7-C94C-BB8C-7532A8B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696C-1F9A-7441-9DFA-D72F0EA4C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EF77-AFE2-E14E-A95B-D2BE32B4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AC9F7-CEAC-E048-870D-B5C49E8B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C67E-5E79-0645-B4D5-7A5380911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5FD6-9E99-5C4C-854E-6080EDE7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114D-D12E-CA4E-8618-E7471A474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7FE1-2A05-CB48-8438-E57F042B8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0A2D-0C27-ED41-AEDC-11CBCE5F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1768-C183-414A-86DF-35B4FD02C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511D8-91D7-5149-892D-EDF7C9BA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ADC96-F103-234D-9860-FDEFCDDB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981EA-3D25-BF4C-BE5D-CFA8E1AD1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008C6-06D3-AF47-9B96-4A1145D0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1C8B5-3A7C-D64F-AA0F-A77DB061C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B554D-F498-4C4D-A591-E66A99F11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6D1DC-D002-C74B-8C01-49BBA48B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CDA08-B995-5C4D-B5F3-0A6FBBA8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4BCB82-CBC0-6F4B-B59D-701AAC89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BAEA-9311-FA4E-B3CD-A14676FD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41807-03BB-8446-A151-94D86F16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9C475A-6433-E947-819E-C3D0E0F4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997AF-0DFC-B14F-A4BE-CA8093C8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9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0A1B9-4362-1340-A731-572FE698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02B92-014F-C14F-9386-B8FDBE050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3898-8212-A24C-B11A-A3117CB8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9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C1376-1CEA-DC4B-8178-24DBEE90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22255-3987-224D-952B-9E2B5F3EB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B1BE-381E-C047-ADE2-260ED03CA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E66A-3880-B64A-BBA1-8CA3030E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E0B91-83A1-9A4F-A37C-4CA99CE0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C69F4-113C-8847-9CFC-ECAD80A6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8CEE-B5B5-DC46-B4CE-84A7A0EE2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0DEB2-B5D4-1C4A-A158-3FF97CAA0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ED2F16-2CE8-5543-AB65-B70930A17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74683-D20D-1E41-83EA-0C89D47C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ED1A-E451-2445-8B65-EB232FF1EC83}" type="datetimeFigureOut">
              <a:rPr lang="en-US" smtClean="0"/>
              <a:t>8/6/19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97B85-F7DE-E64E-8190-ECA2EC4D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B2936-D7FE-E649-9FA5-5FEDED54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B8F6E-2B93-DF41-A88C-D4CD5AF50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0672-6F77-8647-8C99-7E330B23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324181"/>
            <a:ext cx="8871045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6F8ED-E521-8340-89D7-D9EFA13D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AE883-D774-B943-8414-D2FA6822E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2019 ABoVE Airborne Campaign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34D1-1015-724A-9269-9DE0BAF4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B8F6E-2B93-DF41-A88C-D4CD5AF50415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2002-5524-FF44-AC0C-71693C198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AVIRIS-NG/Summer 2019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45AAFA93-9710-4D4D-B8E1-E34DEB5CA2D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31223325"/>
              </p:ext>
            </p:extLst>
          </p:nvPr>
        </p:nvGraphicFramePr>
        <p:xfrm>
          <a:off x="157768" y="230188"/>
          <a:ext cx="111886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102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157768" y="230188"/>
                        <a:ext cx="1118861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BoVE_Logo_large_blue.jpg">
            <a:extLst>
              <a:ext uri="{FF2B5EF4-FFF2-40B4-BE49-F238E27FC236}">
                <a16:creationId xmlns:a16="http://schemas.microsoft.com/office/drawing/2014/main" id="{D3675681-4EBB-8744-8625-CFA525455B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8302" y="230188"/>
            <a:ext cx="23659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4t213321_geo.jpeg" TargetMode="External"/><Relationship Id="rId5" Type="http://schemas.openxmlformats.org/officeDocument/2006/relationships/hyperlink" Target="https://avirisng.jpl.nasa.gov/ql/19qlook/ang20190704t211515_geo.jpeg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virisng.jpl.nasa.gov/ql/19qlook/ang20190704t220610_geo.jpe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4t223716_geo.jpeg" TargetMode="External"/><Relationship Id="rId5" Type="http://schemas.openxmlformats.org/officeDocument/2006/relationships/hyperlink" Target="https://avirisng.jpl.nasa.gov/ql/19qlook/ang20190704t222130_geo.jpeg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virisng.jpl.nasa.gov/ql/19qlook/ang20190704t230104_geo.jpe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4t194936_geo.jpeg" TargetMode="External"/><Relationship Id="rId5" Type="http://schemas.openxmlformats.org/officeDocument/2006/relationships/hyperlink" Target="https://avirisng.jpl.nasa.gov/ql/19qlook/ang20190704t193319_geo.jpeg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4t201036_geo.jpeg" TargetMode="External"/><Relationship Id="rId5" Type="http://schemas.openxmlformats.org/officeDocument/2006/relationships/hyperlink" Target="https://avirisng.jpl.nasa.gov/ql/19qlook/ang20190704t195946_geo.jpeg" TargetMode="Externa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virisng.jpl.nasa.gov/ql/19qlook/ang20190704t202628_geo.jpeg" TargetMode="External"/><Relationship Id="rId5" Type="http://schemas.openxmlformats.org/officeDocument/2006/relationships/hyperlink" Target="https://avirisng.jpl.nasa.gov/ql/19qlook/ang20190704t201715_geo.jpeg" TargetMode="Externa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962.jpg">
            <a:extLst>
              <a:ext uri="{FF2B5EF4-FFF2-40B4-BE49-F238E27FC236}">
                <a16:creationId xmlns:a16="http://schemas.microsoft.com/office/drawing/2014/main" id="{3622336E-5A25-DA4E-A69B-A03936E2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6" y="0"/>
            <a:ext cx="12213655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73F2E9A-5A8C-A042-8356-512C1BD33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655" y="248072"/>
            <a:ext cx="12213654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b="1" dirty="0"/>
              <a:t>Arctic Boreal Vulnerability Experiment (ABoVE)</a:t>
            </a:r>
          </a:p>
          <a:p>
            <a:pPr algn="ctr" eaLnBrk="1" hangingPunct="1"/>
            <a:r>
              <a:rPr lang="en-US" sz="2400" b="1" dirty="0">
                <a:solidFill>
                  <a:srgbClr val="000000"/>
                </a:solidFill>
              </a:rPr>
              <a:t>2019 ABoVE Airborne Flights</a:t>
            </a: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endParaRPr lang="en-US" sz="24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400" b="1" dirty="0"/>
              <a:t>4 July 2019 (DOY  185) </a:t>
            </a:r>
          </a:p>
          <a:p>
            <a:pPr algn="ctr" eaLnBrk="1" hangingPunct="1"/>
            <a:r>
              <a:rPr lang="en-US" sz="2400" b="1" dirty="0"/>
              <a:t>AVIRIS-NG: </a:t>
            </a:r>
            <a:r>
              <a:rPr lang="en-US" sz="2400" b="1" dirty="0" err="1"/>
              <a:t>Toolik</a:t>
            </a:r>
            <a:r>
              <a:rPr lang="en-US" sz="2400" b="1" dirty="0"/>
              <a:t> Lake, Yukon Flats </a:t>
            </a:r>
            <a:endParaRPr lang="en-US" b="1" dirty="0"/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endParaRPr lang="en-US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Charles Miller, Deputy Science Lead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Jet Propulsion Laboratory, California Institute of Technology</a:t>
            </a:r>
          </a:p>
          <a:p>
            <a:pPr algn="ctr" eaLnBrk="1" hangingPunct="1"/>
            <a:r>
              <a:rPr lang="en-US" b="1" dirty="0">
                <a:solidFill>
                  <a:schemeClr val="bg1"/>
                </a:solidFill>
              </a:rPr>
              <a:t>and the ABoVE Science Team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For Hank Margolis, Mike </a:t>
            </a:r>
            <a:r>
              <a:rPr lang="en-US" sz="1600" b="1" dirty="0" err="1">
                <a:solidFill>
                  <a:schemeClr val="bg1"/>
                </a:solidFill>
              </a:rPr>
              <a:t>Falkowski</a:t>
            </a:r>
            <a:r>
              <a:rPr lang="en-US" sz="1600" b="1" dirty="0">
                <a:solidFill>
                  <a:schemeClr val="bg1"/>
                </a:solidFill>
              </a:rPr>
              <a:t>, Bruce </a:t>
            </a:r>
            <a:r>
              <a:rPr lang="en-US" sz="1600" b="1" dirty="0" err="1">
                <a:solidFill>
                  <a:schemeClr val="bg1"/>
                </a:solidFill>
              </a:rPr>
              <a:t>Tagg</a:t>
            </a:r>
            <a:r>
              <a:rPr lang="en-US" sz="1600" b="1" dirty="0">
                <a:solidFill>
                  <a:schemeClr val="bg1"/>
                </a:solidFill>
              </a:rPr>
              <a:t>, Jack Kaye 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NASA HQ</a:t>
            </a:r>
          </a:p>
          <a:p>
            <a:pPr algn="ctr" eaLnBrk="1" hangingPunct="1"/>
            <a:r>
              <a:rPr lang="en-US" sz="1600" b="1" dirty="0">
                <a:solidFill>
                  <a:schemeClr val="bg1"/>
                </a:solidFill>
              </a:rPr>
              <a:t>2019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09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A80EB6-7F2E-6143-A621-7489FBBE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5260050" y="-20672212"/>
            <a:ext cx="1828800" cy="51913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9418B-3F10-4546-B34E-593EC097F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6919344" y="-24220560"/>
            <a:ext cx="1828800" cy="55231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4t211515_geo.jpeg"/>
              </a:rPr>
              <a:t>AVng_321B-321Z_FL178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ang20190704t211515_geo : Yukon Flats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4t213321_geo.jpeg"/>
              </a:rPr>
              <a:t>AVng_322A-322B_FL179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ang20190704t213321_geo : Yukon Flats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 cover increases on right end of swath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cover increases on right end of swath</a:t>
            </a:r>
          </a:p>
        </p:txBody>
      </p:sp>
    </p:spTree>
    <p:extLst>
      <p:ext uri="{BB962C8B-B14F-4D97-AF65-F5344CB8AC3E}">
        <p14:creationId xmlns:p14="http://schemas.microsoft.com/office/powerpoint/2010/main" val="417057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3E26E30-7F32-C645-9D0A-52CD90F1F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0789387" y="-16256393"/>
            <a:ext cx="1828800" cy="42972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/>
              <a:t>BirchCrkN_L004_FL179 </a:t>
            </a:r>
            <a:r>
              <a:rPr lang="en-US" sz="1600" dirty="0">
                <a:ea typeface="Calibri" charset="0"/>
              </a:rPr>
              <a:t>, 215004: Yukon Flats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4" tooltip="AVIRIS-NG Quicklook: ang20190704t220610_geo.jpeg"/>
              </a:rPr>
              <a:t>BirchCrkN_L003_FL179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ang20190704t220610_geo : Yukon Flats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N/A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cover increases on right end of swath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379ECB-C786-6545-83B1-C9B9F8A10E1B}"/>
              </a:ext>
            </a:extLst>
          </p:cNvPr>
          <p:cNvSpPr txBox="1"/>
          <p:nvPr/>
        </p:nvSpPr>
        <p:spPr>
          <a:xfrm>
            <a:off x="1257300" y="2889817"/>
            <a:ext cx="211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Quicklook in process</a:t>
            </a:r>
          </a:p>
        </p:txBody>
      </p:sp>
    </p:spTree>
    <p:extLst>
      <p:ext uri="{BB962C8B-B14F-4D97-AF65-F5344CB8AC3E}">
        <p14:creationId xmlns:p14="http://schemas.microsoft.com/office/powerpoint/2010/main" val="243056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B70E34-38E6-0647-88B7-A6E3FD2C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23899583" y="-19275220"/>
            <a:ext cx="1828800" cy="4919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303A5-6BBB-5C42-9C3E-C607B047D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9934486" y="-17235702"/>
            <a:ext cx="1828800" cy="41262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4t222130_geo.jpeg"/>
              </a:rPr>
              <a:t>BirchCrkN_L002_FL179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ang20190704t222130_geo : Yukon Flats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4t223716_geo.jpeg"/>
              </a:rPr>
              <a:t>BirchCrkN_L001_FL179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ang20190704t223716_geo : Yukon Flats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N/A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cover increases on right end of swath</a:t>
            </a:r>
          </a:p>
        </p:txBody>
      </p:sp>
    </p:spTree>
    <p:extLst>
      <p:ext uri="{BB962C8B-B14F-4D97-AF65-F5344CB8AC3E}">
        <p14:creationId xmlns:p14="http://schemas.microsoft.com/office/powerpoint/2010/main" val="3480478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56E870-04F3-DD43-9F14-75D654AF9F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4451093" y="-1757840"/>
            <a:ext cx="1828800" cy="10295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4" tooltip="AVIRIS-NG Quicklook: ang20190704t230104_geo.jpeg"/>
              </a:rPr>
              <a:t>AB_CH4_L008_FL072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ang20190704t230104_geo : Yukon Flats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Partial cloud cover</a:t>
            </a:r>
          </a:p>
        </p:txBody>
      </p:sp>
    </p:spTree>
    <p:extLst>
      <p:ext uri="{BB962C8B-B14F-4D97-AF65-F5344CB8AC3E}">
        <p14:creationId xmlns:p14="http://schemas.microsoft.com/office/powerpoint/2010/main" val="3186402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90B43-8E7B-CE4A-B2D1-9D9291D21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0D888-8853-764C-BD88-0B66E18C2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8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3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E087-41E7-4542-8BA9-E4C107F4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440D8-F1DC-4D45-9D38-6B80AB898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2D901-E7AE-BE49-B9B6-265F82250ADD}"/>
              </a:ext>
            </a:extLst>
          </p:cNvPr>
          <p:cNvSpPr txBox="1"/>
          <p:nvPr/>
        </p:nvSpPr>
        <p:spPr>
          <a:xfrm>
            <a:off x="5846342" y="324181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FAA Camera Locations</a:t>
            </a:r>
          </a:p>
        </p:txBody>
      </p:sp>
    </p:spTree>
    <p:extLst>
      <p:ext uri="{BB962C8B-B14F-4D97-AF65-F5344CB8AC3E}">
        <p14:creationId xmlns:p14="http://schemas.microsoft.com/office/powerpoint/2010/main" val="391137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7203-3C78-2345-A032-88F8CCC3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55D08F-7873-AE49-AF88-AEA056962BD1}"/>
              </a:ext>
            </a:extLst>
          </p:cNvPr>
          <p:cNvSpPr txBox="1"/>
          <p:nvPr/>
        </p:nvSpPr>
        <p:spPr>
          <a:xfrm rot="-5400000">
            <a:off x="-1661721" y="3598625"/>
            <a:ext cx="394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Anuktuvuk</a:t>
            </a:r>
            <a:r>
              <a:rPr lang="en-US" b="1" dirty="0"/>
              <a:t> Pass – 1210 AKDT/2010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5EAFB-2437-4140-8241-041577B5B5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27" y="2411691"/>
            <a:ext cx="3657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D0EC9-66A6-8B4E-A29D-A84E762F50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180" y="1280671"/>
            <a:ext cx="3657600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DFFD79-9B87-B641-9D57-8E897FE009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990" y="4114800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39C84C-F385-714D-AD8F-640E0695F1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180" y="4114800"/>
            <a:ext cx="36576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3B50B1-214E-B243-9A35-CA02F82A19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6990" y="1294957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8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657327" y="3598625"/>
            <a:ext cx="393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Chandalar</a:t>
            </a:r>
            <a:r>
              <a:rPr lang="en-US" b="1" dirty="0"/>
              <a:t> Shelf – 1310 AKDT/2110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CCD2B-E406-3645-8785-16DFB4DB17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99" y="2411691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EA691-3615-7A43-A016-A25B70892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833" y="1338191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1D8E1C-85C4-CA41-A5CC-0D7979D892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116" y="1338191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44BF4B-A0B5-324A-A8C2-7916D1D4A5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833" y="4114800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5293EE-080C-C942-8E32-B803BC9EC0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116" y="41148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18572" y="3598625"/>
            <a:ext cx="346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Fort Yukon – 1330 AKDT/2130 UTC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CA602-6454-A44A-ACC5-CBACA0095B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2411691"/>
            <a:ext cx="36576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D87EA5-42ED-2C45-B3C2-579840B0D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129280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25ABAD-BFD7-194F-9278-8717D0EFA7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877" y="1292808"/>
            <a:ext cx="3657600" cy="274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A022-BF1E-DA4B-8B84-39E7C5CDF1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3" y="4088091"/>
            <a:ext cx="3657600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B71E7A-5C77-7241-89BE-C4CCB7D268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400" y="408809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35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281421" y="3598625"/>
            <a:ext cx="318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Nuiqsut</a:t>
            </a:r>
            <a:r>
              <a:rPr lang="en-US" b="1" dirty="0"/>
              <a:t> – 1310 AKDT/2110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5A033-DE82-2A4B-B5D7-490558302E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30" y="263392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Status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/>
              <a:t>AVIRIS-NG / Dynamic Aviation B-200 (N53W) </a:t>
            </a:r>
          </a:p>
          <a:p>
            <a:r>
              <a:rPr lang="en-US" sz="1800" dirty="0"/>
              <a:t>REPORT DATE:  4 July 2019</a:t>
            </a:r>
          </a:p>
          <a:p>
            <a:r>
              <a:rPr lang="en-US" sz="1800" dirty="0"/>
              <a:t>Current Status of Aircraft:  	</a:t>
            </a:r>
            <a:r>
              <a:rPr lang="en-US" sz="1800" b="1" dirty="0">
                <a:solidFill>
                  <a:srgbClr val="008000"/>
                </a:solidFill>
              </a:rPr>
              <a:t> 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AVIRIS:  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Deployment Location:  Fairbanks AK (PAFA)</a:t>
            </a:r>
          </a:p>
          <a:p>
            <a:r>
              <a:rPr lang="en-US" sz="1800" dirty="0"/>
              <a:t>Crew:</a:t>
            </a:r>
            <a:r>
              <a:rPr lang="en-US" sz="1800" dirty="0">
                <a:solidFill>
                  <a:prstClr val="black"/>
                </a:solidFill>
              </a:rPr>
              <a:t> S Wilson (PIC), C McCann,  M Eastwood, L Rios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Planning: A Thorpe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Data Processing: W Olsen-Duvall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Manager: M Eastwood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Instrument PI: R Green</a:t>
            </a:r>
          </a:p>
          <a:p>
            <a:r>
              <a:rPr lang="en-US" sz="1800" dirty="0">
                <a:latin typeface="Arial" charset="0"/>
                <a:ea typeface="Calibri" charset="0"/>
              </a:rPr>
              <a:t>Science Lead: C Miller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645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4DC4-5BA2-D946-B888-4BE1E66E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39B9C1-28D8-8244-8019-D59011F314DF}"/>
              </a:ext>
            </a:extLst>
          </p:cNvPr>
          <p:cNvSpPr txBox="1"/>
          <p:nvPr/>
        </p:nvSpPr>
        <p:spPr>
          <a:xfrm rot="-5400000">
            <a:off x="-1421877" y="3598625"/>
            <a:ext cx="346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Deadhorse – 1310 AKDT/2110 UTC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94080-0F38-924D-B69D-1614241898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34" y="268605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0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3F9D-93F6-8345-80C4-D3E72D69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pic>
        <p:nvPicPr>
          <p:cNvPr id="4" name="Picture 3" descr="AVIRIS-NG logo.png">
            <a:extLst>
              <a:ext uri="{FF2B5EF4-FFF2-40B4-BE49-F238E27FC236}">
                <a16:creationId xmlns:a16="http://schemas.microsoft.com/office/drawing/2014/main" id="{FBA8ECF5-A5E2-1244-8C7A-9928A6E1D2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12207240" cy="5287629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5A04331-46C8-7943-9BDF-1A0255A98F3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10555" y="1540230"/>
            <a:ext cx="8280920" cy="403244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rial" charset="0"/>
                <a:ea typeface="Calibri" charset="0"/>
              </a:rPr>
              <a:t>Daily Summary</a:t>
            </a:r>
            <a:r>
              <a:rPr lang="en-US" sz="1800" dirty="0">
                <a:latin typeface="Arial" charset="0"/>
                <a:ea typeface="Calibri" charset="0"/>
              </a:rPr>
              <a:t>:</a:t>
            </a:r>
            <a:endParaRPr lang="en-US" sz="1800" u="sng" dirty="0"/>
          </a:p>
          <a:p>
            <a:r>
              <a:rPr lang="en-US" sz="2000" dirty="0" err="1"/>
              <a:t>Toolik</a:t>
            </a:r>
            <a:r>
              <a:rPr lang="en-US" sz="2000" dirty="0"/>
              <a:t> Lake – Dalton Highway – encountered increasing cloud cover heading north towards Deadhorse, so diverted to Yukon Flats</a:t>
            </a:r>
          </a:p>
          <a:p>
            <a:r>
              <a:rPr lang="en-US" sz="2000" dirty="0"/>
              <a:t>Most lines 10-50% cloud cover and will need to be retaken; some cloud-free segments may be isolated if needed</a:t>
            </a:r>
          </a:p>
        </p:txBody>
      </p:sp>
    </p:spTree>
    <p:extLst>
      <p:ext uri="{BB962C8B-B14F-4D97-AF65-F5344CB8AC3E}">
        <p14:creationId xmlns:p14="http://schemas.microsoft.com/office/powerpoint/2010/main" val="97780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A1CD-5576-5643-B912-24751277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9B637-8038-9F47-8E40-33448472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25" y="1283325"/>
            <a:ext cx="5486400" cy="54864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F9F5DC9-6717-9340-9D1B-225859FC0B05}"/>
              </a:ext>
            </a:extLst>
          </p:cNvPr>
          <p:cNvSpPr/>
          <p:nvPr/>
        </p:nvSpPr>
        <p:spPr bwMode="auto">
          <a:xfrm>
            <a:off x="3257564" y="4182127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13A183-A653-AA4F-8E66-4194F43A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83" y="1283325"/>
            <a:ext cx="54864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21648-826A-3444-989F-2877768F2299}"/>
              </a:ext>
            </a:extLst>
          </p:cNvPr>
          <p:cNvSpPr txBox="1"/>
          <p:nvPr/>
        </p:nvSpPr>
        <p:spPr>
          <a:xfrm>
            <a:off x="8029549" y="53661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IR 1940Z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0F0B0-C71F-964D-A82C-708122E56BCE}"/>
              </a:ext>
            </a:extLst>
          </p:cNvPr>
          <p:cNvSpPr txBox="1"/>
          <p:nvPr/>
        </p:nvSpPr>
        <p:spPr>
          <a:xfrm>
            <a:off x="1673388" y="5366193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Vis 1940Z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079054-ED8D-374B-8F92-CAB9459DFE9F}"/>
              </a:ext>
            </a:extLst>
          </p:cNvPr>
          <p:cNvSpPr/>
          <p:nvPr/>
        </p:nvSpPr>
        <p:spPr bwMode="auto">
          <a:xfrm rot="18300000">
            <a:off x="3297184" y="1794104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22810C-7E75-CF48-ADC1-0946F9A202AC}"/>
              </a:ext>
            </a:extLst>
          </p:cNvPr>
          <p:cNvSpPr/>
          <p:nvPr/>
        </p:nvSpPr>
        <p:spPr bwMode="auto">
          <a:xfrm rot="18300000">
            <a:off x="8986948" y="1794104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68084-BD14-4F44-B28F-E232C43B10B8}"/>
              </a:ext>
            </a:extLst>
          </p:cNvPr>
          <p:cNvSpPr txBox="1"/>
          <p:nvPr/>
        </p:nvSpPr>
        <p:spPr>
          <a:xfrm>
            <a:off x="2136286" y="602734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Satellite imagery shows forecasted high pressure cell west of the Mackenzie Delta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a typeface="Calibri" charset="0"/>
              </a:rPr>
              <a:t>Good conditions over Herschel Island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C9A331-C7BE-6744-8155-882E0C845254}"/>
              </a:ext>
            </a:extLst>
          </p:cNvPr>
          <p:cNvSpPr/>
          <p:nvPr/>
        </p:nvSpPr>
        <p:spPr>
          <a:xfrm>
            <a:off x="3306394" y="2967335"/>
            <a:ext cx="557922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Update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16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2C1C-06A6-894C-B945-68D6A7E6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438EA7-2500-6F4B-A6FF-90199DF3B68F}"/>
              </a:ext>
            </a:extLst>
          </p:cNvPr>
          <p:cNvSpPr txBox="1"/>
          <p:nvPr/>
        </p:nvSpPr>
        <p:spPr>
          <a:xfrm rot="-5400000">
            <a:off x="-366429" y="3674028"/>
            <a:ext cx="160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As-Flown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3B4CB-2CD2-B74B-9658-EE3CE3BB9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28" y="1292773"/>
            <a:ext cx="1048214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06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AE0533-7B6E-4540-903D-C5E2CAC4E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83" y="1291132"/>
            <a:ext cx="6557318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FE937-E5FB-ED4E-A3D2-76CC891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1A28F9-26E1-A44E-AD2E-27B2BD33EF4D}"/>
              </a:ext>
            </a:extLst>
          </p:cNvPr>
          <p:cNvSpPr txBox="1"/>
          <p:nvPr/>
        </p:nvSpPr>
        <p:spPr>
          <a:xfrm>
            <a:off x="366843" y="1668086"/>
            <a:ext cx="150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Yukon Flats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Planned 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EAF415-EC1F-9247-90F0-432B070FD8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152" y="1291132"/>
            <a:ext cx="5154273" cy="548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B9B90F-B9B7-6A47-BFBF-6E4380999E83}"/>
              </a:ext>
            </a:extLst>
          </p:cNvPr>
          <p:cNvSpPr txBox="1"/>
          <p:nvPr/>
        </p:nvSpPr>
        <p:spPr>
          <a:xfrm>
            <a:off x="6873090" y="1344920"/>
            <a:ext cx="1602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Yukon Flats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As-Flown Lines</a:t>
            </a:r>
          </a:p>
        </p:txBody>
      </p:sp>
    </p:spTree>
    <p:extLst>
      <p:ext uri="{BB962C8B-B14F-4D97-AF65-F5344CB8AC3E}">
        <p14:creationId xmlns:p14="http://schemas.microsoft.com/office/powerpoint/2010/main" val="338613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1A5C2A-6BAA-084B-84B9-CE39B663C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184244" y="-2592165"/>
            <a:ext cx="1828800" cy="15761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62329-2E55-6745-A6D4-AC1885A9C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6655823" y="-13956095"/>
            <a:ext cx="1828800" cy="34704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4t193319_geo.jpeg"/>
              </a:rPr>
              <a:t>AVng_335D-335Z_FL190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ang20190704t193319_geo : </a:t>
            </a:r>
            <a:r>
              <a:rPr lang="en-US" sz="1600" dirty="0" err="1">
                <a:ea typeface="Calibri" charset="0"/>
              </a:rPr>
              <a:t>Coldfoot</a:t>
            </a:r>
            <a:r>
              <a:rPr lang="en-US" sz="1600" dirty="0">
                <a:ea typeface="Calibri" charset="0"/>
              </a:rPr>
              <a:t>-Wiseman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4t194936_geo.jpeg"/>
              </a:rPr>
              <a:t>AVng_334A-334Z_FL207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, ang20190704t194936_geo</a:t>
            </a:r>
            <a:r>
              <a:rPr lang="en-US" sz="1600" dirty="0"/>
              <a:t> </a:t>
            </a:r>
            <a:r>
              <a:rPr lang="en-US" sz="1600" dirty="0">
                <a:ea typeface="Calibri" charset="0"/>
              </a:rPr>
              <a:t>: </a:t>
            </a:r>
            <a:r>
              <a:rPr lang="en-US" sz="1600" dirty="0" err="1">
                <a:ea typeface="Calibri" charset="0"/>
              </a:rPr>
              <a:t>Anaktuvuk</a:t>
            </a:r>
            <a:r>
              <a:rPr lang="en-US" sz="1600" dirty="0">
                <a:ea typeface="Calibri" charset="0"/>
              </a:rPr>
              <a:t> Pass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Too cloudy, maybe 50% usable</a:t>
            </a:r>
          </a:p>
        </p:txBody>
      </p:sp>
    </p:spTree>
    <p:extLst>
      <p:ext uri="{BB962C8B-B14F-4D97-AF65-F5344CB8AC3E}">
        <p14:creationId xmlns:p14="http://schemas.microsoft.com/office/powerpoint/2010/main" val="81464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127C9A-A570-2B43-BBFA-240E37E879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910527" y="677312"/>
            <a:ext cx="1828800" cy="9214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3B3F44-3B5B-1248-8F55-7569A0F2D7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530492" y="-3831708"/>
            <a:ext cx="1828800" cy="14454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4t195946_geo.jpeg"/>
              </a:rPr>
              <a:t>AVng_372A-372Z_FL203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ang20190704t195946_geo : </a:t>
            </a:r>
            <a:r>
              <a:rPr lang="en-US" sz="1600" dirty="0" err="1">
                <a:ea typeface="Calibri" charset="0"/>
              </a:rPr>
              <a:t>Toolik</a:t>
            </a:r>
            <a:r>
              <a:rPr lang="en-US" sz="1600" dirty="0">
                <a:ea typeface="Calibri" charset="0"/>
              </a:rPr>
              <a:t> Lake/NEON box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4t201036_geo.jpeg"/>
              </a:rPr>
              <a:t>AVng_373A-373Z_FL202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ang20190704t201036_geo : </a:t>
            </a:r>
            <a:r>
              <a:rPr lang="en-US" sz="1600" dirty="0" err="1">
                <a:ea typeface="Calibri" charset="0"/>
              </a:rPr>
              <a:t>Toolik</a:t>
            </a:r>
            <a:r>
              <a:rPr lang="en-US" sz="1600" dirty="0">
                <a:ea typeface="Calibri" charset="0"/>
              </a:rPr>
              <a:t> Lake/NEON box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Partial cloud cover</a:t>
            </a:r>
          </a:p>
        </p:txBody>
      </p:sp>
    </p:spTree>
    <p:extLst>
      <p:ext uri="{BB962C8B-B14F-4D97-AF65-F5344CB8AC3E}">
        <p14:creationId xmlns:p14="http://schemas.microsoft.com/office/powerpoint/2010/main" val="3398648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DEF47D8-D797-6F4E-AFC6-181DF43FD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8360393" y="-3772553"/>
            <a:ext cx="1828800" cy="18114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31D012-9F2E-5E4B-80F0-1920BC3FD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005493" y="-4306709"/>
            <a:ext cx="1828800" cy="154042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AA78AE-0453-EF42-8B25-FE04ADC6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 July 2019/DOY 185</a:t>
            </a:r>
            <a:br>
              <a:rPr lang="en-US" dirty="0"/>
            </a:br>
            <a:r>
              <a:rPr lang="en-US" dirty="0" err="1"/>
              <a:t>Toolik</a:t>
            </a:r>
            <a:r>
              <a:rPr lang="en-US" dirty="0"/>
              <a:t> Lake – Yukon Flats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6E877-DB51-9F4F-B522-AC5931010AB5}"/>
              </a:ext>
            </a:extLst>
          </p:cNvPr>
          <p:cNvSpPr txBox="1"/>
          <p:nvPr/>
        </p:nvSpPr>
        <p:spPr>
          <a:xfrm>
            <a:off x="217758" y="1311475"/>
            <a:ext cx="8591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products</a:t>
            </a:r>
          </a:p>
          <a:p>
            <a:r>
              <a:rPr lang="en-US" sz="1600" dirty="0">
                <a:solidFill>
                  <a:srgbClr val="0000FF"/>
                </a:solidFill>
              </a:rPr>
              <a:t>https://</a:t>
            </a:r>
            <a:r>
              <a:rPr lang="en-US" sz="1600" dirty="0" err="1">
                <a:solidFill>
                  <a:srgbClr val="0000FF"/>
                </a:solidFill>
              </a:rPr>
              <a:t>avirisng.jpl.nasa.gov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cgi</a:t>
            </a:r>
            <a:r>
              <a:rPr lang="en-US" sz="1600" dirty="0">
                <a:solidFill>
                  <a:srgbClr val="0000FF"/>
                </a:solidFill>
              </a:rPr>
              <a:t>/</a:t>
            </a:r>
            <a:r>
              <a:rPr lang="en-US" sz="1600" dirty="0" err="1">
                <a:solidFill>
                  <a:srgbClr val="0000FF"/>
                </a:solidFill>
              </a:rPr>
              <a:t>flights.cgi?step</a:t>
            </a:r>
            <a:r>
              <a:rPr lang="en-US" sz="1600" dirty="0">
                <a:solidFill>
                  <a:srgbClr val="0000FF"/>
                </a:solidFill>
              </a:rPr>
              <a:t>=</a:t>
            </a:r>
            <a:r>
              <a:rPr lang="en-US" sz="1600" dirty="0" err="1">
                <a:solidFill>
                  <a:srgbClr val="0000FF"/>
                </a:solidFill>
              </a:rPr>
              <a:t>view_flightlog&amp;flight_id</a:t>
            </a:r>
            <a:r>
              <a:rPr lang="en-US" sz="1600" dirty="0">
                <a:solidFill>
                  <a:srgbClr val="0000FF"/>
                </a:solidFill>
              </a:rPr>
              <a:t>=ang20190704t</a:t>
            </a:r>
          </a:p>
          <a:p>
            <a:r>
              <a:rPr lang="en-US" sz="1600" dirty="0">
                <a:ea typeface="Calibri" charset="0"/>
              </a:rPr>
              <a:t>A. Line </a:t>
            </a:r>
            <a:r>
              <a:rPr lang="en-US" dirty="0">
                <a:hlinkClick r:id="rId5" tooltip="AVIRIS-NG Quicklook: ang20190704t201715_geo.jpeg"/>
              </a:rPr>
              <a:t>AVng_371A-371Z_FL187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ang20190704t201715_geo : </a:t>
            </a:r>
            <a:r>
              <a:rPr lang="en-US" sz="1600" dirty="0" err="1">
                <a:ea typeface="Calibri" charset="0"/>
              </a:rPr>
              <a:t>Imnaviat</a:t>
            </a:r>
            <a:r>
              <a:rPr lang="en-US" sz="1600" dirty="0">
                <a:ea typeface="Calibri" charset="0"/>
              </a:rPr>
              <a:t> Creek</a:t>
            </a:r>
          </a:p>
          <a:p>
            <a:r>
              <a:rPr lang="en-US" sz="1600" dirty="0">
                <a:ea typeface="Calibri" charset="0"/>
              </a:rPr>
              <a:t>B. Line </a:t>
            </a:r>
            <a:r>
              <a:rPr lang="en-US" dirty="0">
                <a:hlinkClick r:id="rId6" tooltip="AVIRIS-NG Quicklook: ang20190704t202628_geo.jpeg"/>
              </a:rPr>
              <a:t>AVng_370A-370Z_FL182</a:t>
            </a:r>
            <a:r>
              <a:rPr lang="en-US" dirty="0"/>
              <a:t> </a:t>
            </a:r>
            <a:r>
              <a:rPr lang="en-US" sz="1600" dirty="0">
                <a:ea typeface="Calibri" charset="0"/>
              </a:rPr>
              <a:t>, ang20190704t202628_geo : Dalton Highway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806CB-9F1F-DC41-9918-6C831786F0BF}"/>
              </a:ext>
            </a:extLst>
          </p:cNvPr>
          <p:cNvSpPr txBox="1"/>
          <p:nvPr/>
        </p:nvSpPr>
        <p:spPr>
          <a:xfrm>
            <a:off x="217758" y="2522959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8D93D-A6CE-6341-9C25-FCB7353A984D}"/>
              </a:ext>
            </a:extLst>
          </p:cNvPr>
          <p:cNvSpPr txBox="1"/>
          <p:nvPr/>
        </p:nvSpPr>
        <p:spPr>
          <a:xfrm>
            <a:off x="217758" y="440660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B952A-5196-4349-A8C2-6DABDD1414AA}"/>
              </a:ext>
            </a:extLst>
          </p:cNvPr>
          <p:cNvSpPr txBox="1"/>
          <p:nvPr/>
        </p:nvSpPr>
        <p:spPr>
          <a:xfrm>
            <a:off x="370158" y="6198882"/>
            <a:ext cx="8272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>
                <a:ea typeface="Calibri" charset="0"/>
              </a:rPr>
              <a:t>A</a:t>
            </a:r>
            <a:r>
              <a:rPr lang="en-US" sz="1600" dirty="0">
                <a:ea typeface="Calibri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Cloudy</a:t>
            </a:r>
          </a:p>
          <a:p>
            <a:pPr algn="l"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. Cloud cover increases on right end of swath</a:t>
            </a:r>
          </a:p>
        </p:txBody>
      </p:sp>
    </p:spTree>
    <p:extLst>
      <p:ext uri="{BB962C8B-B14F-4D97-AF65-F5344CB8AC3E}">
        <p14:creationId xmlns:p14="http://schemas.microsoft.com/office/powerpoint/2010/main" val="219788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902</Words>
  <Application>Microsoft Macintosh PowerPoint</Application>
  <PresentationFormat>Widescreen</PresentationFormat>
  <Paragraphs>149</Paragraphs>
  <Slides>20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PowerPoint Presentation</vt:lpstr>
      <vt:lpstr>PowerPoint Presentation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  <vt:lpstr>4 July 2019/DOY 185 Toolik Lake – Yukon Flats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Kendig, Leanne (GSFC-618.0)[GLOBAL SCIENCE &amp; TECHNOLOGY INC]</cp:lastModifiedBy>
  <cp:revision>64</cp:revision>
  <dcterms:created xsi:type="dcterms:W3CDTF">2019-07-01T20:11:14Z</dcterms:created>
  <dcterms:modified xsi:type="dcterms:W3CDTF">2019-08-06T17:35:06Z</dcterms:modified>
</cp:coreProperties>
</file>